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256" r:id="rId2"/>
    <p:sldId id="273" r:id="rId3"/>
    <p:sldId id="274" r:id="rId4"/>
    <p:sldId id="258" r:id="rId5"/>
    <p:sldId id="259" r:id="rId6"/>
    <p:sldId id="268" r:id="rId7"/>
    <p:sldId id="267" r:id="rId8"/>
    <p:sldId id="271" r:id="rId9"/>
    <p:sldId id="269" r:id="rId10"/>
    <p:sldId id="270" r:id="rId11"/>
    <p:sldId id="272" r:id="rId12"/>
    <p:sldId id="275" r:id="rId13"/>
    <p:sldId id="276" r:id="rId14"/>
    <p:sldId id="265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39" autoAdjust="0"/>
    <p:restoredTop sz="92160" autoAdjust="0"/>
  </p:normalViewPr>
  <p:slideViewPr>
    <p:cSldViewPr snapToGrid="0">
      <p:cViewPr varScale="1">
        <p:scale>
          <a:sx n="119" d="100"/>
          <a:sy n="119" d="100"/>
        </p:scale>
        <p:origin x="84" y="348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3" d="100"/>
          <a:sy n="63" d="100"/>
        </p:scale>
        <p:origin x="2838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475077-A074-4E8C-B45E-964494945228}" type="datetimeFigureOut">
              <a:rPr lang="en-US"/>
              <a:t>8/18/2020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E4C80B-8910-445E-8D30-7A590951118B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2125406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2B48A4-4B96-49F4-8C25-4C9D06114B2C}" type="datetimeFigureOut">
              <a:rPr lang="en-US"/>
              <a:t>8/18/2020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81F1E7-4EFD-4BFF-B438-FCD52FD36B17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735619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Summarize your research in</a:t>
            </a:r>
            <a:r>
              <a:rPr lang="en-US" baseline="0" dirty="0"/>
              <a:t> three to five points.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81F1E7-4EFD-4BFF-B438-FCD52FD36B1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0369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Summarize your research in</a:t>
            </a:r>
            <a:r>
              <a:rPr lang="en-US" baseline="0" dirty="0"/>
              <a:t> three to five points.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81F1E7-4EFD-4BFF-B438-FCD52FD36B1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2155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Summarize your research in</a:t>
            </a:r>
            <a:r>
              <a:rPr lang="en-US" baseline="0" dirty="0"/>
              <a:t> three to five points.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81F1E7-4EFD-4BFF-B438-FCD52FD36B1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3730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>
            <a:off x="0" y="4572000"/>
            <a:ext cx="12192000" cy="1600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740333"/>
            <a:ext cx="10972800" cy="1263534"/>
          </a:xfrm>
        </p:spPr>
        <p:txBody>
          <a:bodyPr anchor="ctr">
            <a:normAutofit/>
          </a:bodyPr>
          <a:lstStyle>
            <a:lvl1pPr algn="l">
              <a:defRPr sz="5800"/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0" y="6210300"/>
            <a:ext cx="12192000" cy="0"/>
          </a:xfrm>
          <a:prstGeom prst="line">
            <a:avLst/>
          </a:prstGeom>
          <a:ln w="76200"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6286500"/>
            <a:ext cx="10972800" cy="45720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8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  <p:pic>
        <p:nvPicPr>
          <p:cNvPr id="9" name="Picture 8" descr="Closeup of test tubes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4" y="0"/>
            <a:ext cx="12188952" cy="4571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164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C9F40-B079-4B71-A627-7266DFEA7F03}" type="slidenum">
              <a:rPr/>
              <a:t>‹#›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2902D-A5F5-4D7D-AAA7-32469BA0BC4D}" type="datetimeFigureOut">
              <a:rPr lang="en-US"/>
              <a:t>8/18/2020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21556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>
            <a:off x="9310254" y="0"/>
            <a:ext cx="288174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cxnSp>
        <p:nvCxnSpPr>
          <p:cNvPr id="8" name="Straight Connector 7"/>
          <p:cNvCxnSpPr/>
          <p:nvPr/>
        </p:nvCxnSpPr>
        <p:spPr>
          <a:xfrm flipH="1">
            <a:off x="9310254" y="0"/>
            <a:ext cx="1" cy="6858000"/>
          </a:xfrm>
          <a:prstGeom prst="line">
            <a:avLst/>
          </a:prstGeom>
          <a:ln w="76200"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86900" y="685800"/>
            <a:ext cx="2324100" cy="548639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685800"/>
            <a:ext cx="8105775" cy="54863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C9F40-B079-4B71-A627-7266DFEA7F03}" type="slidenum">
              <a:rPr/>
              <a:t>‹#›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2902D-A5F5-4D7D-AAA7-32469BA0BC4D}" type="datetimeFigureOut">
              <a:rPr lang="en-US"/>
              <a:t>8/18/2020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62647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C9F40-B079-4B71-A627-7266DFEA7F03}" type="slidenum">
              <a:rPr/>
              <a:t>‹#›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2902D-A5F5-4D7D-AAA7-32469BA0BC4D}" type="datetimeFigureOut">
              <a:rPr lang="en-US"/>
              <a:t>8/18/2020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53080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>
            <a:off x="0" y="0"/>
            <a:ext cx="12192000" cy="5715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153095"/>
            <a:ext cx="10972800" cy="2286000"/>
          </a:xfrm>
        </p:spPr>
        <p:txBody>
          <a:bodyPr anchor="b">
            <a:normAutofit/>
          </a:bodyPr>
          <a:lstStyle>
            <a:lvl1pPr>
              <a:defRPr sz="58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cxnSp>
        <p:nvCxnSpPr>
          <p:cNvPr id="8" name="Straight Connector 7"/>
          <p:cNvCxnSpPr/>
          <p:nvPr/>
        </p:nvCxnSpPr>
        <p:spPr>
          <a:xfrm>
            <a:off x="0" y="5753100"/>
            <a:ext cx="12192000" cy="0"/>
          </a:xfrm>
          <a:prstGeom prst="line">
            <a:avLst/>
          </a:prstGeom>
          <a:ln w="76200"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3250" y="5864054"/>
            <a:ext cx="10972800" cy="450042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37242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1714501"/>
            <a:ext cx="4752109" cy="4457700"/>
          </a:xfrm>
        </p:spPr>
        <p:txBody>
          <a:bodyPr>
            <a:normAutofit/>
          </a:bodyPr>
          <a:lstStyle>
            <a:lvl1pPr>
              <a:spcBef>
                <a:spcPts val="2000"/>
              </a:spcBef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73091" y="1714501"/>
            <a:ext cx="4752109" cy="4457700"/>
          </a:xfrm>
        </p:spPr>
        <p:txBody>
          <a:bodyPr>
            <a:normAutofit/>
          </a:bodyPr>
          <a:lstStyle>
            <a:lvl1pPr>
              <a:spcBef>
                <a:spcPts val="2000"/>
              </a:spcBef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C9F40-B079-4B71-A627-7266DFEA7F03}" type="slidenum">
              <a:rPr/>
              <a:t>‹#›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2902D-A5F5-4D7D-AAA7-32469BA0BC4D}" type="datetimeFigureOut">
              <a:rPr lang="en-US"/>
              <a:t>8/18/2020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72386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1529541"/>
            <a:ext cx="4754880" cy="811583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6800" y="2484692"/>
            <a:ext cx="4754880" cy="3687508"/>
          </a:xfrm>
        </p:spPr>
        <p:txBody>
          <a:bodyPr/>
          <a:lstStyle>
            <a:lvl1pPr>
              <a:spcBef>
                <a:spcPts val="2000"/>
              </a:spcBef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70320" y="1529541"/>
            <a:ext cx="4754880" cy="811583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70320" y="2484692"/>
            <a:ext cx="4754880" cy="3687508"/>
          </a:xfrm>
        </p:spPr>
        <p:txBody>
          <a:bodyPr/>
          <a:lstStyle>
            <a:lvl1pPr>
              <a:spcBef>
                <a:spcPts val="2000"/>
              </a:spcBef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C9F40-B079-4B71-A627-7266DFEA7F03}" type="slidenum">
              <a:rPr/>
              <a:t>‹#›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2902D-A5F5-4D7D-AAA7-32469BA0BC4D}" type="datetimeFigureOut">
              <a:rPr lang="en-US"/>
              <a:t>8/18/2020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60624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C9F40-B079-4B71-A627-7266DFEA7F03}" type="slidenum">
              <a:rPr/>
              <a:t>‹#›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2902D-A5F5-4D7D-AAA7-32469BA0BC4D}" type="datetimeFigureOut">
              <a:rPr lang="en-US"/>
              <a:t>8/18/2020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15942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C9F40-B079-4B71-A627-7266DFEA7F03}" type="slidenum">
              <a:rPr/>
              <a:t>‹#›</a:t>
            </a:fld>
            <a:endParaRPr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2902D-A5F5-4D7D-AAA7-32469BA0BC4D}" type="datetimeFigureOut">
              <a:rPr lang="en-US"/>
              <a:t>8/18/2020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56335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 bwMode="ltGray">
          <a:xfrm>
            <a:off x="0" y="0"/>
            <a:ext cx="4267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cxnSp>
        <p:nvCxnSpPr>
          <p:cNvPr id="9" name="Straight Connector 8"/>
          <p:cNvCxnSpPr/>
          <p:nvPr/>
        </p:nvCxnSpPr>
        <p:spPr>
          <a:xfrm flipH="1">
            <a:off x="4267200" y="0"/>
            <a:ext cx="1" cy="6858000"/>
          </a:xfrm>
          <a:prstGeom prst="line">
            <a:avLst/>
          </a:prstGeom>
          <a:ln w="76200"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519" y="465512"/>
            <a:ext cx="3506162" cy="1600200"/>
          </a:xfrm>
        </p:spPr>
        <p:txBody>
          <a:bodyPr anchor="t">
            <a:normAutofit/>
          </a:bodyPr>
          <a:lstStyle>
            <a:lvl1pPr>
              <a:defRPr sz="28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0519" y="3746500"/>
            <a:ext cx="3506162" cy="2425700"/>
          </a:xfrm>
        </p:spPr>
        <p:txBody>
          <a:bodyPr anchor="b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99000" y="465513"/>
            <a:ext cx="7048500" cy="5935287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002018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2688">
          <p15:clr>
            <a:srgbClr val="FBAE40"/>
          </p15:clr>
        </p15:guide>
        <p15:guide id="2" orient="horz" pos="288">
          <p15:clr>
            <a:srgbClr val="FBAE40"/>
          </p15:clr>
        </p15:guide>
        <p15:guide id="3" orient="horz" pos="4032">
          <p15:clr>
            <a:srgbClr val="FBAE40"/>
          </p15:clr>
        </p15:guide>
        <p15:guide id="4" pos="2952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ltGray">
          <a:xfrm>
            <a:off x="0" y="0"/>
            <a:ext cx="4267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cxnSp>
        <p:nvCxnSpPr>
          <p:cNvPr id="9" name="Straight Connector 8"/>
          <p:cNvCxnSpPr/>
          <p:nvPr/>
        </p:nvCxnSpPr>
        <p:spPr>
          <a:xfrm flipH="1">
            <a:off x="4267200" y="0"/>
            <a:ext cx="1" cy="6858000"/>
          </a:xfrm>
          <a:prstGeom prst="line">
            <a:avLst/>
          </a:prstGeom>
          <a:ln w="76200"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4048" y="466344"/>
            <a:ext cx="3502152" cy="1600200"/>
          </a:xfrm>
        </p:spPr>
        <p:txBody>
          <a:bodyPr anchor="t">
            <a:normAutofit/>
          </a:bodyPr>
          <a:lstStyle>
            <a:lvl1pPr>
              <a:defRPr sz="2800" b="0"/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4048" y="3749040"/>
            <a:ext cx="3502152" cy="2423160"/>
          </a:xfrm>
        </p:spPr>
        <p:txBody>
          <a:bodyPr anchor="b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4309872" y="0"/>
            <a:ext cx="7882128" cy="6858000"/>
          </a:xfrm>
        </p:spPr>
        <p:txBody>
          <a:bodyPr tIns="73152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34938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>
            <a:off x="0" y="0"/>
            <a:ext cx="12192000" cy="137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auto">
          <a:xfrm>
            <a:off x="1066800" y="127000"/>
            <a:ext cx="10058400" cy="10972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0" y="1371600"/>
            <a:ext cx="12192000" cy="0"/>
          </a:xfrm>
          <a:prstGeom prst="line">
            <a:avLst/>
          </a:prstGeom>
          <a:ln w="76200"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1714500"/>
            <a:ext cx="10058400" cy="44577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724" y="6394450"/>
            <a:ext cx="523875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5F4C9F40-B079-4B71-A627-7266DFEA7F03}" type="slidenum">
              <a:rPr/>
              <a:pPr/>
              <a:t>‹#›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9625" y="6394450"/>
            <a:ext cx="813435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486900" y="6394450"/>
            <a:ext cx="23241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0402902D-A5F5-4D7D-AAA7-32469BA0BC4D}" type="datetimeFigureOut">
              <a:rPr lang="en-US"/>
              <a:pPr/>
              <a:t>8/18/2020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7595847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914400" rtl="0" eaLnBrk="1" latinLnBrk="0" hangingPunct="1">
        <a:spcBef>
          <a:spcPts val="2200"/>
        </a:spcBef>
        <a:buClr>
          <a:schemeClr val="tx1">
            <a:lumMod val="65000"/>
          </a:schemeClr>
        </a:buClr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594360" indent="-274320" algn="l" defTabSz="914400" rtl="0" eaLnBrk="1" latinLnBrk="0" hangingPunct="1">
        <a:spcBef>
          <a:spcPts val="1600"/>
        </a:spcBef>
        <a:buClr>
          <a:schemeClr val="tx1">
            <a:lumMod val="65000"/>
          </a:schemeClr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68680" indent="-228600" algn="l" defTabSz="914400" rtl="0" eaLnBrk="1" latinLnBrk="0" hangingPunct="1">
        <a:spcBef>
          <a:spcPts val="1200"/>
        </a:spcBef>
        <a:buClr>
          <a:schemeClr val="tx1">
            <a:lumMod val="65000"/>
          </a:schemeClr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28600" algn="l" defTabSz="914400" rtl="0" eaLnBrk="1" latinLnBrk="0" hangingPunct="1">
        <a:spcBef>
          <a:spcPts val="1000"/>
        </a:spcBef>
        <a:buClr>
          <a:schemeClr val="tx1">
            <a:lumMod val="65000"/>
          </a:schemeClr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417320" indent="-228600" algn="l" defTabSz="914400" rtl="0" eaLnBrk="1" latinLnBrk="0" hangingPunct="1">
        <a:spcBef>
          <a:spcPts val="800"/>
        </a:spcBef>
        <a:buClr>
          <a:schemeClr val="tx1">
            <a:lumMod val="65000"/>
          </a:schemeClr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228600" algn="l" defTabSz="914400" rtl="0" eaLnBrk="1" latinLnBrk="0" hangingPunct="1">
        <a:spcBef>
          <a:spcPts val="600"/>
        </a:spcBef>
        <a:buClr>
          <a:schemeClr val="tx1">
            <a:lumMod val="65000"/>
          </a:schemeClr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874520" indent="-228600" algn="l" defTabSz="914400" rtl="0" eaLnBrk="1" latinLnBrk="0" hangingPunct="1">
        <a:spcBef>
          <a:spcPts val="600"/>
        </a:spcBef>
        <a:buClr>
          <a:schemeClr val="tx1">
            <a:lumMod val="65000"/>
          </a:schemeClr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228600" algn="l" defTabSz="914400" rtl="0" eaLnBrk="1" latinLnBrk="0" hangingPunct="1">
        <a:spcBef>
          <a:spcPts val="600"/>
        </a:spcBef>
        <a:buClr>
          <a:schemeClr val="tx1">
            <a:lumMod val="65000"/>
          </a:schemeClr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31720" indent="-228600" algn="l" defTabSz="914400" rtl="0" eaLnBrk="1" latinLnBrk="0" hangingPunct="1">
        <a:spcBef>
          <a:spcPts val="600"/>
        </a:spcBef>
        <a:buClr>
          <a:schemeClr val="tx1">
            <a:lumMod val="65000"/>
          </a:schemeClr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public.tableau.com/profile/garet.douglass#!/vizhome/WineProject_15960396866710/TargetMeasuresScatter?publish=yes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4000" dirty="0"/>
              <a:t>Quinta De Soalheiro: </a:t>
            </a:r>
            <a:r>
              <a:rPr lang="en-US" sz="3200" dirty="0"/>
              <a:t>Chief Oenologist</a:t>
            </a:r>
            <a:endParaRPr lang="en-US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1">
                    <a:lumMod val="95000"/>
                  </a:schemeClr>
                </a:solidFill>
              </a:rPr>
              <a:t>Vinho</a:t>
            </a:r>
            <a:r>
              <a:rPr lang="en-US" dirty="0">
                <a:solidFill>
                  <a:schemeClr val="tx1">
                    <a:lumMod val="95000"/>
                  </a:schemeClr>
                </a:solidFill>
              </a:rPr>
              <a:t> Verde Wine Region - Portugal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AE5D34-EC98-479B-B7E3-43CCBFC291D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1979" y="0"/>
            <a:ext cx="4580021" cy="4580021"/>
          </a:xfrm>
          <a:prstGeom prst="rect">
            <a:avLst/>
          </a:prstGeom>
        </p:spPr>
      </p:pic>
      <p:pic>
        <p:nvPicPr>
          <p:cNvPr id="1028" name="Picture 4" descr="Best 100+ Wine Pictures [HQ] | Download Free Images on Unsplash">
            <a:extLst>
              <a:ext uri="{FF2B5EF4-FFF2-40B4-BE49-F238E27FC236}">
                <a16:creationId xmlns:a16="http://schemas.microsoft.com/office/drawing/2014/main" id="{FB3C9167-23D1-45D0-8A34-FFFD7EF0D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8631" y="0"/>
            <a:ext cx="3053347" cy="4580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0781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3A7D962-5441-4681-8E7A-E4B025099C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780176"/>
            <a:ext cx="12192000" cy="599393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A91DE2D-9231-40E8-B458-58B6EE153F07}"/>
              </a:ext>
            </a:extLst>
          </p:cNvPr>
          <p:cNvSpPr txBox="1">
            <a:spLocks/>
          </p:cNvSpPr>
          <p:nvPr/>
        </p:nvSpPr>
        <p:spPr bwMode="auto">
          <a:xfrm>
            <a:off x="377505" y="127000"/>
            <a:ext cx="10747695" cy="6112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/>
              <a:t>Ranked Heat Map</a:t>
            </a:r>
            <a:endParaRPr lang="en-US" sz="28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1803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B9F5141-757C-41DA-B656-D4C50C46B741}"/>
              </a:ext>
            </a:extLst>
          </p:cNvPr>
          <p:cNvSpPr/>
          <p:nvPr/>
        </p:nvSpPr>
        <p:spPr>
          <a:xfrm>
            <a:off x="0" y="1224280"/>
            <a:ext cx="12192000" cy="294127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E82927-95C8-417E-AE89-9F1B84D0A9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01" y="762597"/>
            <a:ext cx="9764786" cy="5968403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15B2F0F7-FDD7-437C-9B24-586FF27CFB66}"/>
              </a:ext>
            </a:extLst>
          </p:cNvPr>
          <p:cNvSpPr txBox="1">
            <a:spLocks/>
          </p:cNvSpPr>
          <p:nvPr/>
        </p:nvSpPr>
        <p:spPr bwMode="auto">
          <a:xfrm>
            <a:off x="377505" y="127000"/>
            <a:ext cx="10747695" cy="6112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/>
              <a:t>Data Driven Results Mapping:   </a:t>
            </a:r>
            <a:r>
              <a:rPr lang="en-US" sz="2800" b="1" dirty="0">
                <a:solidFill>
                  <a:srgbClr val="00B0F0"/>
                </a:solidFill>
              </a:rPr>
              <a:t>What makes a high quality wine…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5380004-9420-4AF9-BBA8-27C7773D3D80}"/>
              </a:ext>
            </a:extLst>
          </p:cNvPr>
          <p:cNvSpPr txBox="1"/>
          <p:nvPr/>
        </p:nvSpPr>
        <p:spPr>
          <a:xfrm>
            <a:off x="9940954" y="738231"/>
            <a:ext cx="2072081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Key Findings:</a:t>
            </a:r>
          </a:p>
          <a:p>
            <a:endParaRPr lang="en-US" dirty="0"/>
          </a:p>
          <a:p>
            <a:r>
              <a:rPr lang="en-US" b="1" dirty="0">
                <a:solidFill>
                  <a:srgbClr val="00B0F0"/>
                </a:solidFill>
              </a:rPr>
              <a:t>Content: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Alcohol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Chlorides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Volatile Acidity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Sulphates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b="1" dirty="0">
                <a:solidFill>
                  <a:srgbClr val="00B0F0"/>
                </a:solidFill>
              </a:rPr>
              <a:t>Mix: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Volatile Acid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Citric Acid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Chlorides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Alcohol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0362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105390-A328-4E91-BDEA-3BD58BC101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926" y="127000"/>
            <a:ext cx="11125200" cy="1097280"/>
          </a:xfrm>
        </p:spPr>
        <p:txBody>
          <a:bodyPr>
            <a:normAutofit/>
          </a:bodyPr>
          <a:lstStyle/>
          <a:p>
            <a:r>
              <a:rPr lang="en-US" sz="3200" dirty="0"/>
              <a:t>Machine Learning – Clustering Algorithm with 3 Features</a:t>
            </a:r>
          </a:p>
        </p:txBody>
      </p:sp>
      <p:pic>
        <p:nvPicPr>
          <p:cNvPr id="12" name="Content Placeholder 11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D6493224-AADC-41E5-92DB-473384AD0DF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502" y="1508321"/>
            <a:ext cx="3632993" cy="2421995"/>
          </a:xfrm>
        </p:spPr>
      </p:pic>
      <p:pic>
        <p:nvPicPr>
          <p:cNvPr id="10" name="Content Placeholder 9" descr="A picture containing text&#10;&#10;Description automatically generated">
            <a:extLst>
              <a:ext uri="{FF2B5EF4-FFF2-40B4-BE49-F238E27FC236}">
                <a16:creationId xmlns:a16="http://schemas.microsoft.com/office/drawing/2014/main" id="{FED150AC-BAF3-4EBC-B21D-439391CE333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501" y="4214357"/>
            <a:ext cx="3632994" cy="2421995"/>
          </a:xfrm>
        </p:spPr>
      </p:pic>
      <p:graphicFrame>
        <p:nvGraphicFramePr>
          <p:cNvPr id="13" name="Table 13">
            <a:extLst>
              <a:ext uri="{FF2B5EF4-FFF2-40B4-BE49-F238E27FC236}">
                <a16:creationId xmlns:a16="http://schemas.microsoft.com/office/drawing/2014/main" id="{1B6AEF2B-8B3E-4764-8F5E-EAAA8A07FA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7942370"/>
              </p:ext>
            </p:extLst>
          </p:nvPr>
        </p:nvGraphicFramePr>
        <p:xfrm>
          <a:off x="5149514" y="3331944"/>
          <a:ext cx="6569244" cy="1589517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642311">
                  <a:extLst>
                    <a:ext uri="{9D8B030D-6E8A-4147-A177-3AD203B41FA5}">
                      <a16:colId xmlns:a16="http://schemas.microsoft.com/office/drawing/2014/main" val="3108683600"/>
                    </a:ext>
                  </a:extLst>
                </a:gridCol>
                <a:gridCol w="1642311">
                  <a:extLst>
                    <a:ext uri="{9D8B030D-6E8A-4147-A177-3AD203B41FA5}">
                      <a16:colId xmlns:a16="http://schemas.microsoft.com/office/drawing/2014/main" val="1467754341"/>
                    </a:ext>
                  </a:extLst>
                </a:gridCol>
                <a:gridCol w="1642311">
                  <a:extLst>
                    <a:ext uri="{9D8B030D-6E8A-4147-A177-3AD203B41FA5}">
                      <a16:colId xmlns:a16="http://schemas.microsoft.com/office/drawing/2014/main" val="2409924778"/>
                    </a:ext>
                  </a:extLst>
                </a:gridCol>
                <a:gridCol w="1642311">
                  <a:extLst>
                    <a:ext uri="{9D8B030D-6E8A-4147-A177-3AD203B41FA5}">
                      <a16:colId xmlns:a16="http://schemas.microsoft.com/office/drawing/2014/main" val="1755804904"/>
                    </a:ext>
                  </a:extLst>
                </a:gridCol>
              </a:tblGrid>
              <a:tr h="336799">
                <a:tc>
                  <a:txBody>
                    <a:bodyPr/>
                    <a:lstStyle/>
                    <a:p>
                      <a:r>
                        <a:rPr lang="en-US" sz="1600" dirty="0"/>
                        <a:t>Cluster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Density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Citric Acid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Total Sulfur Dioxide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1426299"/>
                  </a:ext>
                </a:extLst>
              </a:tr>
              <a:tr h="336799">
                <a:tc>
                  <a:txBody>
                    <a:bodyPr/>
                    <a:lstStyle/>
                    <a:p>
                      <a:r>
                        <a:rPr lang="en-US" sz="1600" dirty="0"/>
                        <a:t>Cluster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0.9969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0.2729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108.849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7102704"/>
                  </a:ext>
                </a:extLst>
              </a:tr>
              <a:tr h="336799">
                <a:tc>
                  <a:txBody>
                    <a:bodyPr/>
                    <a:lstStyle/>
                    <a:p>
                      <a:r>
                        <a:rPr lang="en-US" sz="1600" dirty="0"/>
                        <a:t>Cluster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0.9966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0.2653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22.911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5400379"/>
                  </a:ext>
                </a:extLst>
              </a:tr>
              <a:tr h="336799">
                <a:tc>
                  <a:txBody>
                    <a:bodyPr/>
                    <a:lstStyle/>
                    <a:p>
                      <a:r>
                        <a:rPr lang="en-US" sz="1600" dirty="0"/>
                        <a:t>Cluster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0.9969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0.2793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56.015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797608"/>
                  </a:ext>
                </a:extLst>
              </a:tr>
            </a:tbl>
          </a:graphicData>
        </a:graphic>
      </p:graphicFrame>
      <p:sp>
        <p:nvSpPr>
          <p:cNvPr id="14" name="Arrow: Down 13">
            <a:extLst>
              <a:ext uri="{FF2B5EF4-FFF2-40B4-BE49-F238E27FC236}">
                <a16:creationId xmlns:a16="http://schemas.microsoft.com/office/drawing/2014/main" id="{C913E4B5-DBC5-436B-A9E2-84428657D9F6}"/>
              </a:ext>
            </a:extLst>
          </p:cNvPr>
          <p:cNvSpPr/>
          <p:nvPr/>
        </p:nvSpPr>
        <p:spPr>
          <a:xfrm>
            <a:off x="2915650" y="3954379"/>
            <a:ext cx="264695" cy="22459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620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5B4AD-7361-4C7D-9B0F-6E74AFB08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– Clustering with All Features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D699FDAA-9974-4C89-83E0-1DC88F958369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4135461274"/>
              </p:ext>
            </p:extLst>
          </p:nvPr>
        </p:nvGraphicFramePr>
        <p:xfrm>
          <a:off x="457200" y="2058603"/>
          <a:ext cx="11036964" cy="2449229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919747">
                  <a:extLst>
                    <a:ext uri="{9D8B030D-6E8A-4147-A177-3AD203B41FA5}">
                      <a16:colId xmlns:a16="http://schemas.microsoft.com/office/drawing/2014/main" val="1123753142"/>
                    </a:ext>
                  </a:extLst>
                </a:gridCol>
                <a:gridCol w="919747">
                  <a:extLst>
                    <a:ext uri="{9D8B030D-6E8A-4147-A177-3AD203B41FA5}">
                      <a16:colId xmlns:a16="http://schemas.microsoft.com/office/drawing/2014/main" val="1916481399"/>
                    </a:ext>
                  </a:extLst>
                </a:gridCol>
                <a:gridCol w="919747">
                  <a:extLst>
                    <a:ext uri="{9D8B030D-6E8A-4147-A177-3AD203B41FA5}">
                      <a16:colId xmlns:a16="http://schemas.microsoft.com/office/drawing/2014/main" val="1437250028"/>
                    </a:ext>
                  </a:extLst>
                </a:gridCol>
                <a:gridCol w="919747">
                  <a:extLst>
                    <a:ext uri="{9D8B030D-6E8A-4147-A177-3AD203B41FA5}">
                      <a16:colId xmlns:a16="http://schemas.microsoft.com/office/drawing/2014/main" val="1617147513"/>
                    </a:ext>
                  </a:extLst>
                </a:gridCol>
                <a:gridCol w="919747">
                  <a:extLst>
                    <a:ext uri="{9D8B030D-6E8A-4147-A177-3AD203B41FA5}">
                      <a16:colId xmlns:a16="http://schemas.microsoft.com/office/drawing/2014/main" val="4093831814"/>
                    </a:ext>
                  </a:extLst>
                </a:gridCol>
                <a:gridCol w="919747">
                  <a:extLst>
                    <a:ext uri="{9D8B030D-6E8A-4147-A177-3AD203B41FA5}">
                      <a16:colId xmlns:a16="http://schemas.microsoft.com/office/drawing/2014/main" val="1565694833"/>
                    </a:ext>
                  </a:extLst>
                </a:gridCol>
                <a:gridCol w="919747">
                  <a:extLst>
                    <a:ext uri="{9D8B030D-6E8A-4147-A177-3AD203B41FA5}">
                      <a16:colId xmlns:a16="http://schemas.microsoft.com/office/drawing/2014/main" val="3131142420"/>
                    </a:ext>
                  </a:extLst>
                </a:gridCol>
                <a:gridCol w="919747">
                  <a:extLst>
                    <a:ext uri="{9D8B030D-6E8A-4147-A177-3AD203B41FA5}">
                      <a16:colId xmlns:a16="http://schemas.microsoft.com/office/drawing/2014/main" val="3229840067"/>
                    </a:ext>
                  </a:extLst>
                </a:gridCol>
                <a:gridCol w="919747">
                  <a:extLst>
                    <a:ext uri="{9D8B030D-6E8A-4147-A177-3AD203B41FA5}">
                      <a16:colId xmlns:a16="http://schemas.microsoft.com/office/drawing/2014/main" val="3546023882"/>
                    </a:ext>
                  </a:extLst>
                </a:gridCol>
                <a:gridCol w="919747">
                  <a:extLst>
                    <a:ext uri="{9D8B030D-6E8A-4147-A177-3AD203B41FA5}">
                      <a16:colId xmlns:a16="http://schemas.microsoft.com/office/drawing/2014/main" val="1727438811"/>
                    </a:ext>
                  </a:extLst>
                </a:gridCol>
                <a:gridCol w="919747">
                  <a:extLst>
                    <a:ext uri="{9D8B030D-6E8A-4147-A177-3AD203B41FA5}">
                      <a16:colId xmlns:a16="http://schemas.microsoft.com/office/drawing/2014/main" val="282985492"/>
                    </a:ext>
                  </a:extLst>
                </a:gridCol>
                <a:gridCol w="919747">
                  <a:extLst>
                    <a:ext uri="{9D8B030D-6E8A-4147-A177-3AD203B41FA5}">
                      <a16:colId xmlns:a16="http://schemas.microsoft.com/office/drawing/2014/main" val="1137380616"/>
                    </a:ext>
                  </a:extLst>
                </a:gridCol>
              </a:tblGrid>
              <a:tr h="62764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Cluster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Fixed</a:t>
                      </a:r>
                    </a:p>
                    <a:p>
                      <a:pPr algn="ctr"/>
                      <a:r>
                        <a:rPr lang="en-US" sz="1200" dirty="0"/>
                        <a:t>Acidity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Volatile</a:t>
                      </a:r>
                    </a:p>
                    <a:p>
                      <a:pPr algn="ctr"/>
                      <a:r>
                        <a:rPr lang="en-US" sz="1200" dirty="0"/>
                        <a:t>Acidity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Citric</a:t>
                      </a:r>
                    </a:p>
                    <a:p>
                      <a:pPr algn="ctr"/>
                      <a:r>
                        <a:rPr lang="en-US" sz="1200" dirty="0"/>
                        <a:t>Acid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Residual</a:t>
                      </a:r>
                    </a:p>
                    <a:p>
                      <a:pPr algn="ctr"/>
                      <a:r>
                        <a:rPr lang="en-US" sz="1200" dirty="0"/>
                        <a:t>Sugar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Chlorides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Free</a:t>
                      </a:r>
                    </a:p>
                    <a:p>
                      <a:pPr algn="ctr"/>
                      <a:r>
                        <a:rPr lang="en-US" sz="1200" dirty="0"/>
                        <a:t>Sulfur</a:t>
                      </a:r>
                    </a:p>
                    <a:p>
                      <a:pPr algn="ctr"/>
                      <a:r>
                        <a:rPr lang="en-US" sz="1200" dirty="0"/>
                        <a:t>Dioxide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Total</a:t>
                      </a:r>
                    </a:p>
                    <a:p>
                      <a:pPr algn="ctr"/>
                      <a:r>
                        <a:rPr lang="en-US" sz="1200" dirty="0"/>
                        <a:t>Sulfur</a:t>
                      </a:r>
                    </a:p>
                    <a:p>
                      <a:pPr algn="ctr"/>
                      <a:r>
                        <a:rPr lang="en-US" sz="1200" dirty="0"/>
                        <a:t>Dioxide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Density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pH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Sulphates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Alcohol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9679290"/>
                  </a:ext>
                </a:extLst>
              </a:tr>
              <a:tr h="637273">
                <a:tc>
                  <a:txBody>
                    <a:bodyPr/>
                    <a:lstStyle/>
                    <a:p>
                      <a:r>
                        <a:rPr lang="en-US" sz="1200" dirty="0"/>
                        <a:t>Cluster 1</a:t>
                      </a:r>
                    </a:p>
                    <a:p>
                      <a:r>
                        <a:rPr lang="en-US" sz="1200" dirty="0"/>
                        <a:t>Centroid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8.470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0.5195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0.2686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2.361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0.0846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8.995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22.39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0.9966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3.311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0.6472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10.58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4325117"/>
                  </a:ext>
                </a:extLst>
              </a:tr>
              <a:tr h="600677">
                <a:tc>
                  <a:txBody>
                    <a:bodyPr/>
                    <a:lstStyle/>
                    <a:p>
                      <a:r>
                        <a:rPr lang="en-US" sz="1200" dirty="0"/>
                        <a:t>Cluster 2</a:t>
                      </a:r>
                    </a:p>
                    <a:p>
                      <a:r>
                        <a:rPr lang="en-US" sz="1200" dirty="0"/>
                        <a:t>Centroid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7.888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0.5724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0.2756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3.232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0.0884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26.15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108.506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0.9969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3.290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0.6520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10.01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7357705"/>
                  </a:ext>
                </a:extLst>
              </a:tr>
              <a:tr h="571199">
                <a:tc>
                  <a:txBody>
                    <a:bodyPr/>
                    <a:lstStyle/>
                    <a:p>
                      <a:r>
                        <a:rPr lang="en-US" sz="1200" dirty="0"/>
                        <a:t>Cluster 3</a:t>
                      </a:r>
                    </a:p>
                    <a:p>
                      <a:r>
                        <a:rPr lang="en-US" sz="1200" dirty="0"/>
                        <a:t>Centroid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8.287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0.5205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0.2724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2.497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0.0913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21.57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54.888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0.9969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3.320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0.677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10.377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81613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75066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Few features are required to obtain an accurate prediction of the overall quality of a wine in this region.</a:t>
            </a:r>
          </a:p>
          <a:p>
            <a:r>
              <a:rPr lang="en-US" dirty="0"/>
              <a:t>Many of our wine features are highly correlated with each other.</a:t>
            </a:r>
          </a:p>
          <a:p>
            <a:r>
              <a:rPr lang="en-US" dirty="0"/>
              <a:t>Empirically we have found that high quality wines from this region are more dense, acidic, have a higher alcohol content, and lower amount </a:t>
            </a:r>
            <a:r>
              <a:rPr lang="en-US"/>
              <a:t>of chlorides.</a:t>
            </a:r>
            <a:endParaRPr lang="en-US" dirty="0"/>
          </a:p>
          <a:p>
            <a:r>
              <a:rPr lang="en-US" dirty="0"/>
              <a:t>Based on the cluster recognition algorithm, we propose that there are approximately 3 different “types” or brands of wine contained within this dataset.</a:t>
            </a:r>
          </a:p>
          <a:p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43D2DA8-01FB-42C7-A086-9589FA7D109A}"/>
              </a:ext>
            </a:extLst>
          </p:cNvPr>
          <p:cNvSpPr txBox="1">
            <a:spLocks/>
          </p:cNvSpPr>
          <p:nvPr/>
        </p:nvSpPr>
        <p:spPr bwMode="auto">
          <a:xfrm>
            <a:off x="377505" y="127000"/>
            <a:ext cx="10747695" cy="6112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/>
              <a:t>Conclusion</a:t>
            </a:r>
            <a:endParaRPr lang="en-US" sz="28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6544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3185BBD-7D63-CE4A-BCBF-A0AE79FDC5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799" y="1639549"/>
            <a:ext cx="6423213" cy="484959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021C855-681A-654A-A6A6-9C8E3EB4FA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7158" y="2530396"/>
            <a:ext cx="1305979" cy="395875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DDCA218-B028-0946-9D8A-BD1BA8AB3BE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3137" y="2277074"/>
            <a:ext cx="4200107" cy="4200107"/>
          </a:xfrm>
          <a:prstGeom prst="rect">
            <a:avLst/>
          </a:prstGeom>
        </p:spPr>
      </p:pic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2390B3F1-B3E0-B440-B581-F844353456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39476" y="1639549"/>
            <a:ext cx="3343982" cy="1298523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dirty="0"/>
              <a:t>Low quality</a:t>
            </a:r>
          </a:p>
          <a:p>
            <a:pPr>
              <a:spcBef>
                <a:spcPts val="0"/>
              </a:spcBef>
            </a:pPr>
            <a:endParaRPr lang="en-US" sz="900" dirty="0"/>
          </a:p>
          <a:p>
            <a:pPr lvl="1"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Airy</a:t>
            </a:r>
          </a:p>
          <a:p>
            <a:pPr lvl="1"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Low alcohol</a:t>
            </a:r>
          </a:p>
          <a:p>
            <a:pPr lvl="1">
              <a:spcBef>
                <a:spcPts val="0"/>
              </a:spcBef>
              <a:buFont typeface="Wingdings" panose="05000000000000000000" pitchFamily="2" charset="2"/>
              <a:buChar char="q"/>
            </a:pPr>
            <a:endParaRPr lang="en-US" dirty="0"/>
          </a:p>
          <a:p>
            <a:endParaRPr lang="en-US" dirty="0"/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5958CDB9-4392-7748-AF50-EC14D80628EE}"/>
              </a:ext>
            </a:extLst>
          </p:cNvPr>
          <p:cNvSpPr txBox="1">
            <a:spLocks/>
          </p:cNvSpPr>
          <p:nvPr/>
        </p:nvSpPr>
        <p:spPr>
          <a:xfrm>
            <a:off x="7833027" y="3119523"/>
            <a:ext cx="3350431" cy="12576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74320" algn="l" defTabSz="914400" rtl="0" eaLnBrk="1" latinLnBrk="0" hangingPunct="1">
              <a:spcBef>
                <a:spcPts val="2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74320" algn="l" defTabSz="914400" rtl="0" eaLnBrk="1" latinLnBrk="0" hangingPunct="1">
              <a:spcBef>
                <a:spcPts val="1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68680" indent="-228600" algn="l" defTabSz="914400" rtl="0" eaLnBrk="1" latinLnBrk="0" hangingPunct="1">
              <a:spcBef>
                <a:spcPts val="1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28600" algn="l" defTabSz="914400" rtl="0" eaLnBrk="1" latinLnBrk="0" hangingPunct="1">
              <a:spcBef>
                <a:spcPts val="10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17320" indent="-228600" algn="l" defTabSz="914400" rtl="0" eaLnBrk="1" latinLnBrk="0" hangingPunct="1">
              <a:spcBef>
                <a:spcPts val="8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745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dirty="0"/>
              <a:t>High quality</a:t>
            </a:r>
          </a:p>
          <a:p>
            <a:pPr>
              <a:spcBef>
                <a:spcPts val="0"/>
              </a:spcBef>
            </a:pPr>
            <a:endParaRPr lang="en-US" sz="900" dirty="0"/>
          </a:p>
          <a:p>
            <a:pPr lvl="1"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Dense</a:t>
            </a:r>
          </a:p>
          <a:p>
            <a:pPr lvl="1"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Sharp acidity</a:t>
            </a:r>
          </a:p>
          <a:p>
            <a:pPr lvl="1">
              <a:spcBef>
                <a:spcPts val="0"/>
              </a:spcBef>
              <a:buFont typeface="Wingdings" panose="05000000000000000000" pitchFamily="2" charset="2"/>
              <a:buChar char="q"/>
            </a:pPr>
            <a:endParaRPr lang="en-US" dirty="0"/>
          </a:p>
          <a:p>
            <a:endParaRPr lang="en-US" dirty="0"/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AE8B0DD3-21AC-524F-B0E5-277D9AB6C4B0}"/>
              </a:ext>
            </a:extLst>
          </p:cNvPr>
          <p:cNvSpPr txBox="1">
            <a:spLocks/>
          </p:cNvSpPr>
          <p:nvPr/>
        </p:nvSpPr>
        <p:spPr>
          <a:xfrm>
            <a:off x="7839475" y="4558579"/>
            <a:ext cx="3882833" cy="18422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74320" algn="l" defTabSz="914400" rtl="0" eaLnBrk="1" latinLnBrk="0" hangingPunct="1">
              <a:spcBef>
                <a:spcPts val="2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74320" algn="l" defTabSz="914400" rtl="0" eaLnBrk="1" latinLnBrk="0" hangingPunct="1">
              <a:spcBef>
                <a:spcPts val="1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68680" indent="-228600" algn="l" defTabSz="914400" rtl="0" eaLnBrk="1" latinLnBrk="0" hangingPunct="1">
              <a:spcBef>
                <a:spcPts val="1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28600" algn="l" defTabSz="914400" rtl="0" eaLnBrk="1" latinLnBrk="0" hangingPunct="1">
              <a:spcBef>
                <a:spcPts val="10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17320" indent="-228600" algn="l" defTabSz="914400" rtl="0" eaLnBrk="1" latinLnBrk="0" hangingPunct="1">
              <a:spcBef>
                <a:spcPts val="8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745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dirty="0"/>
              <a:t>Significance to Portugal</a:t>
            </a:r>
          </a:p>
          <a:p>
            <a:pPr>
              <a:spcBef>
                <a:spcPts val="0"/>
              </a:spcBef>
            </a:pPr>
            <a:endParaRPr lang="en-US" sz="900" dirty="0"/>
          </a:p>
          <a:p>
            <a:pPr lvl="1"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Dietary</a:t>
            </a:r>
          </a:p>
          <a:p>
            <a:pPr lvl="1"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Geographic</a:t>
            </a:r>
          </a:p>
          <a:p>
            <a:pPr lvl="1"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Historical</a:t>
            </a:r>
          </a:p>
          <a:p>
            <a:pPr lvl="1">
              <a:spcBef>
                <a:spcPts val="0"/>
              </a:spcBef>
              <a:buFont typeface="Wingdings" panose="05000000000000000000" pitchFamily="2" charset="2"/>
              <a:buChar char="q"/>
            </a:pPr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5825479-75F1-4FD5-A1B0-1A11618EC27E}"/>
              </a:ext>
            </a:extLst>
          </p:cNvPr>
          <p:cNvSpPr txBox="1">
            <a:spLocks/>
          </p:cNvSpPr>
          <p:nvPr/>
        </p:nvSpPr>
        <p:spPr bwMode="auto">
          <a:xfrm>
            <a:off x="377505" y="127000"/>
            <a:ext cx="10747695" cy="6112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/>
              <a:t>Feature Importance</a:t>
            </a:r>
            <a:endParaRPr lang="en-US" sz="28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7610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uild="p"/>
      <p:bldP spid="22" grpId="0"/>
      <p:bldP spid="2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2390B3F1-B3E0-B440-B581-F844353456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66132" y="1921079"/>
            <a:ext cx="6904847" cy="1749422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dirty="0"/>
              <a:t>Predictive application</a:t>
            </a:r>
          </a:p>
          <a:p>
            <a:pPr>
              <a:spcBef>
                <a:spcPts val="0"/>
              </a:spcBef>
            </a:pPr>
            <a:endParaRPr lang="en-US" sz="900" dirty="0"/>
          </a:p>
          <a:p>
            <a:pPr lvl="1"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1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Adequate forecasting with small number of features</a:t>
            </a:r>
          </a:p>
          <a:p>
            <a:pPr lvl="1"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Suggests high correlation between independent variables</a:t>
            </a:r>
          </a:p>
          <a:p>
            <a:pPr lvl="1">
              <a:spcBef>
                <a:spcPts val="0"/>
              </a:spcBef>
              <a:buFont typeface="Wingdings" panose="05000000000000000000" pitchFamily="2" charset="2"/>
              <a:buChar char="q"/>
            </a:pP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DEA1CC-E04C-554C-A98B-17ABC520FD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783" y="1789451"/>
            <a:ext cx="4051300" cy="2641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2D179C8-8DBF-3B40-9560-7533D5D98D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783" y="4659672"/>
            <a:ext cx="2781300" cy="6731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6DFEB8E-7064-3B40-B320-5F36396296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7154" y="3681543"/>
            <a:ext cx="6462804" cy="2176592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F9AB6B17-7383-4EB7-BEDF-992482B877D5}"/>
              </a:ext>
            </a:extLst>
          </p:cNvPr>
          <p:cNvSpPr txBox="1">
            <a:spLocks/>
          </p:cNvSpPr>
          <p:nvPr/>
        </p:nvSpPr>
        <p:spPr bwMode="auto">
          <a:xfrm>
            <a:off x="377505" y="127000"/>
            <a:ext cx="10747695" cy="6112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/>
              <a:t>Feature Importance</a:t>
            </a:r>
            <a:endParaRPr lang="en-US" sz="28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6358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Jake – Chief Oenologist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b="1" dirty="0"/>
              <a:t>Distinct Qualification:</a:t>
            </a:r>
          </a:p>
          <a:p>
            <a:pPr marL="0" indent="0">
              <a:spcBef>
                <a:spcPts val="0"/>
              </a:spcBef>
              <a:buNone/>
            </a:pPr>
            <a:endParaRPr lang="en-US" sz="900" dirty="0"/>
          </a:p>
          <a:p>
            <a:pPr marL="0" indent="0">
              <a:spcBef>
                <a:spcPts val="0"/>
              </a:spcBef>
              <a:buNone/>
            </a:pPr>
            <a:r>
              <a:rPr lang="en-US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Proprietary process to consistently produce a high quality product</a:t>
            </a:r>
          </a:p>
          <a:p>
            <a:pPr marL="0" indent="0">
              <a:spcBef>
                <a:spcPts val="0"/>
              </a:spcBef>
              <a:buNone/>
            </a:pPr>
            <a:endParaRPr lang="en-US" sz="1700" b="1" dirty="0"/>
          </a:p>
          <a:p>
            <a:pPr>
              <a:spcBef>
                <a:spcPts val="0"/>
              </a:spcBef>
            </a:pPr>
            <a:r>
              <a:rPr lang="en-US" dirty="0"/>
              <a:t>Executive Summary…</a:t>
            </a:r>
          </a:p>
          <a:p>
            <a:pPr>
              <a:spcBef>
                <a:spcPts val="0"/>
              </a:spcBef>
            </a:pPr>
            <a:endParaRPr lang="en-US" sz="900" dirty="0"/>
          </a:p>
          <a:p>
            <a:pPr lvl="1"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Discovery Matrix:</a:t>
            </a:r>
          </a:p>
          <a:p>
            <a:pPr lvl="2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dirty="0"/>
              <a:t>Identifies key relationships of core product characteristics (Qty and % Mix).</a:t>
            </a:r>
          </a:p>
          <a:p>
            <a:pPr lvl="2">
              <a:spcBef>
                <a:spcPts val="0"/>
              </a:spcBef>
              <a:buFont typeface="Wingdings" panose="05000000000000000000" pitchFamily="2" charset="2"/>
              <a:buChar char="Ø"/>
            </a:pPr>
            <a:endParaRPr lang="en-US" sz="800" dirty="0"/>
          </a:p>
          <a:p>
            <a:pPr lvl="1"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dirty="0"/>
              <a:t> 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Performance Dispersion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:</a:t>
            </a:r>
          </a:p>
          <a:p>
            <a:pPr lvl="2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dirty="0"/>
              <a:t>Identifies distribution of core product characteristics</a:t>
            </a:r>
          </a:p>
          <a:p>
            <a:pPr lvl="2">
              <a:spcBef>
                <a:spcPts val="0"/>
              </a:spcBef>
              <a:buFont typeface="Wingdings" panose="05000000000000000000" pitchFamily="2" charset="2"/>
              <a:buChar char="Ø"/>
            </a:pPr>
            <a:endParaRPr lang="en-US" sz="800" dirty="0"/>
          </a:p>
          <a:p>
            <a:pPr lvl="1"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dirty="0"/>
              <a:t>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Average Stack</a:t>
            </a:r>
          </a:p>
          <a:p>
            <a:pPr lvl="2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dirty="0"/>
              <a:t>Provides segmentation and scale of core product characteristics</a:t>
            </a:r>
          </a:p>
          <a:p>
            <a:pPr lvl="2">
              <a:spcBef>
                <a:spcPts val="0"/>
              </a:spcBef>
              <a:buFont typeface="Wingdings" panose="05000000000000000000" pitchFamily="2" charset="2"/>
              <a:buChar char="Ø"/>
            </a:pPr>
            <a:endParaRPr lang="en-US" sz="800" dirty="0"/>
          </a:p>
          <a:p>
            <a:pPr lvl="1"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Ranked Heat Map</a:t>
            </a:r>
          </a:p>
          <a:p>
            <a:pPr lvl="2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dirty="0"/>
              <a:t>Provides relationship trends</a:t>
            </a:r>
          </a:p>
          <a:p>
            <a:pPr lvl="2">
              <a:spcBef>
                <a:spcPts val="0"/>
              </a:spcBef>
              <a:buFont typeface="Wingdings" panose="05000000000000000000" pitchFamily="2" charset="2"/>
              <a:buChar char="Ø"/>
            </a:pPr>
            <a:endParaRPr lang="en-US" sz="900" dirty="0"/>
          </a:p>
          <a:p>
            <a:pPr lvl="1"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dirty="0"/>
              <a:t> </a:t>
            </a:r>
            <a:r>
              <a:rPr lang="en-US" dirty="0">
                <a:solidFill>
                  <a:srgbClr val="00B0F0"/>
                </a:solidFill>
              </a:rPr>
              <a:t>Data Driven Results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Mapping</a:t>
            </a:r>
          </a:p>
          <a:p>
            <a:pPr lvl="2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dirty="0"/>
              <a:t>Provides recipe targets of core product characteristics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DCE99E-E1A5-45C0-97C7-650544B5515C}"/>
              </a:ext>
            </a:extLst>
          </p:cNvPr>
          <p:cNvSpPr txBox="1"/>
          <p:nvPr/>
        </p:nvSpPr>
        <p:spPr>
          <a:xfrm>
            <a:off x="5763237" y="6392446"/>
            <a:ext cx="61407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hlinkClick r:id="rId2"/>
              </a:rPr>
              <a:t>https://public.tableau.com/profile/garet.douglass#!/vizhome/WineProject_15960396866710/TargetMeasuresScatter?publish=yes</a:t>
            </a:r>
            <a:endParaRPr lang="en-US" sz="800" dirty="0"/>
          </a:p>
          <a:p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2349965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7505" y="127000"/>
            <a:ext cx="10747695" cy="611231"/>
          </a:xfrm>
        </p:spPr>
        <p:txBody>
          <a:bodyPr>
            <a:normAutofit/>
          </a:bodyPr>
          <a:lstStyle/>
          <a:p>
            <a:r>
              <a:rPr lang="en-US" sz="2800" b="1" dirty="0"/>
              <a:t>Discovery Matrix:   </a:t>
            </a:r>
            <a:r>
              <a:rPr lang="en-US" sz="2800" b="1" dirty="0">
                <a:solidFill>
                  <a:srgbClr val="00B0F0"/>
                </a:solidFill>
              </a:rPr>
              <a:t>Qty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D6E340-5F73-49D4-9CCD-118079EA07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96954"/>
            <a:ext cx="12192000" cy="597715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A383674-392B-4171-8A7F-1C2094854FF1}"/>
              </a:ext>
            </a:extLst>
          </p:cNvPr>
          <p:cNvSpPr/>
          <p:nvPr/>
        </p:nvSpPr>
        <p:spPr>
          <a:xfrm>
            <a:off x="2982287" y="3029824"/>
            <a:ext cx="985706" cy="50333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C013EA4-E93A-4404-84C8-D253DF3C8794}"/>
              </a:ext>
            </a:extLst>
          </p:cNvPr>
          <p:cNvSpPr/>
          <p:nvPr/>
        </p:nvSpPr>
        <p:spPr>
          <a:xfrm>
            <a:off x="940965" y="1093365"/>
            <a:ext cx="985706" cy="503339"/>
          </a:xfrm>
          <a:prstGeom prst="rect">
            <a:avLst/>
          </a:prstGeom>
          <a:solidFill>
            <a:schemeClr val="tx1">
              <a:lumMod val="8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BF38396-F93C-4EB1-BCE0-B6DCE7A0D2B4}"/>
              </a:ext>
            </a:extLst>
          </p:cNvPr>
          <p:cNvSpPr/>
          <p:nvPr/>
        </p:nvSpPr>
        <p:spPr>
          <a:xfrm>
            <a:off x="1933663" y="1605093"/>
            <a:ext cx="1042332" cy="455803"/>
          </a:xfrm>
          <a:prstGeom prst="rect">
            <a:avLst/>
          </a:prstGeom>
          <a:solidFill>
            <a:schemeClr val="tx1">
              <a:lumMod val="8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655A7A7-809C-4ECB-BBB0-D95B2C3A4A1B}"/>
              </a:ext>
            </a:extLst>
          </p:cNvPr>
          <p:cNvSpPr/>
          <p:nvPr/>
        </p:nvSpPr>
        <p:spPr>
          <a:xfrm>
            <a:off x="2975995" y="2083265"/>
            <a:ext cx="1017165" cy="455803"/>
          </a:xfrm>
          <a:prstGeom prst="rect">
            <a:avLst/>
          </a:prstGeom>
          <a:solidFill>
            <a:schemeClr val="tx1">
              <a:lumMod val="8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5C8106C-46CD-4BA8-B22E-989C4B58C525}"/>
              </a:ext>
            </a:extLst>
          </p:cNvPr>
          <p:cNvSpPr/>
          <p:nvPr/>
        </p:nvSpPr>
        <p:spPr>
          <a:xfrm>
            <a:off x="3999452" y="2541704"/>
            <a:ext cx="1017165" cy="489520"/>
          </a:xfrm>
          <a:prstGeom prst="rect">
            <a:avLst/>
          </a:prstGeom>
          <a:solidFill>
            <a:schemeClr val="tx1">
              <a:lumMod val="8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92862C-11FB-44A8-9370-102D43A4FE00}"/>
              </a:ext>
            </a:extLst>
          </p:cNvPr>
          <p:cNvSpPr/>
          <p:nvPr/>
        </p:nvSpPr>
        <p:spPr>
          <a:xfrm>
            <a:off x="1937857" y="1090569"/>
            <a:ext cx="1048624" cy="50333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47114DE-C70C-4F94-A921-3F4A2DD2FBEF}"/>
              </a:ext>
            </a:extLst>
          </p:cNvPr>
          <p:cNvSpPr/>
          <p:nvPr/>
        </p:nvSpPr>
        <p:spPr>
          <a:xfrm>
            <a:off x="1933663" y="4009936"/>
            <a:ext cx="1042332" cy="45580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FD30F86-FBDA-4333-A461-70945ACD0D51}"/>
              </a:ext>
            </a:extLst>
          </p:cNvPr>
          <p:cNvSpPr/>
          <p:nvPr/>
        </p:nvSpPr>
        <p:spPr>
          <a:xfrm>
            <a:off x="1944149" y="4960688"/>
            <a:ext cx="1042332" cy="45580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6F64B02-C03F-42C4-98DE-9491A0550043}"/>
              </a:ext>
            </a:extLst>
          </p:cNvPr>
          <p:cNvSpPr/>
          <p:nvPr/>
        </p:nvSpPr>
        <p:spPr>
          <a:xfrm>
            <a:off x="7033120" y="4960687"/>
            <a:ext cx="1042332" cy="45580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4BAFF0F-FB72-4A29-AA99-C97D832AED8B}"/>
              </a:ext>
            </a:extLst>
          </p:cNvPr>
          <p:cNvSpPr/>
          <p:nvPr/>
        </p:nvSpPr>
        <p:spPr>
          <a:xfrm>
            <a:off x="9065703" y="1112938"/>
            <a:ext cx="1042332" cy="45580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17FDD9D-9500-48E5-8ED8-FA31698DAF56}"/>
              </a:ext>
            </a:extLst>
          </p:cNvPr>
          <p:cNvSpPr/>
          <p:nvPr/>
        </p:nvSpPr>
        <p:spPr>
          <a:xfrm>
            <a:off x="2975995" y="2060778"/>
            <a:ext cx="1017165" cy="480926"/>
          </a:xfrm>
          <a:prstGeom prst="rect">
            <a:avLst/>
          </a:prstGeom>
          <a:solidFill>
            <a:schemeClr val="tx1">
              <a:lumMod val="8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03849E0-EA8D-4DD3-A780-477DEF15E004}"/>
              </a:ext>
            </a:extLst>
          </p:cNvPr>
          <p:cNvSpPr/>
          <p:nvPr/>
        </p:nvSpPr>
        <p:spPr>
          <a:xfrm>
            <a:off x="9081607" y="4957894"/>
            <a:ext cx="1017165" cy="481363"/>
          </a:xfrm>
          <a:prstGeom prst="rect">
            <a:avLst/>
          </a:prstGeom>
          <a:solidFill>
            <a:schemeClr val="tx1">
              <a:lumMod val="8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90B7878-5460-475B-8E75-D14D146B58C1}"/>
              </a:ext>
            </a:extLst>
          </p:cNvPr>
          <p:cNvSpPr/>
          <p:nvPr/>
        </p:nvSpPr>
        <p:spPr>
          <a:xfrm>
            <a:off x="5016617" y="3025069"/>
            <a:ext cx="1017165" cy="489521"/>
          </a:xfrm>
          <a:prstGeom prst="rect">
            <a:avLst/>
          </a:prstGeom>
          <a:solidFill>
            <a:schemeClr val="tx1">
              <a:lumMod val="8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5BB341E-4A9C-4004-96BD-3C36C606FD18}"/>
              </a:ext>
            </a:extLst>
          </p:cNvPr>
          <p:cNvSpPr/>
          <p:nvPr/>
        </p:nvSpPr>
        <p:spPr>
          <a:xfrm>
            <a:off x="6033782" y="3514590"/>
            <a:ext cx="1017165" cy="461558"/>
          </a:xfrm>
          <a:prstGeom prst="rect">
            <a:avLst/>
          </a:prstGeom>
          <a:solidFill>
            <a:schemeClr val="tx1">
              <a:lumMod val="8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0B30FA6-79CD-4B23-BB6E-31DC026174C3}"/>
              </a:ext>
            </a:extLst>
          </p:cNvPr>
          <p:cNvSpPr/>
          <p:nvPr/>
        </p:nvSpPr>
        <p:spPr>
          <a:xfrm>
            <a:off x="7050946" y="3981577"/>
            <a:ext cx="1017166" cy="487039"/>
          </a:xfrm>
          <a:prstGeom prst="rect">
            <a:avLst/>
          </a:prstGeom>
          <a:solidFill>
            <a:schemeClr val="tx1">
              <a:lumMod val="8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B52D6EA-6848-4FFE-87F1-3523BB2B4B40}"/>
              </a:ext>
            </a:extLst>
          </p:cNvPr>
          <p:cNvSpPr/>
          <p:nvPr/>
        </p:nvSpPr>
        <p:spPr>
          <a:xfrm>
            <a:off x="8075452" y="4473962"/>
            <a:ext cx="1017165" cy="486725"/>
          </a:xfrm>
          <a:prstGeom prst="rect">
            <a:avLst/>
          </a:prstGeom>
          <a:solidFill>
            <a:schemeClr val="tx1">
              <a:lumMod val="8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7CDFFCA-2793-4F55-AEFB-279CFFD95408}"/>
              </a:ext>
            </a:extLst>
          </p:cNvPr>
          <p:cNvSpPr/>
          <p:nvPr/>
        </p:nvSpPr>
        <p:spPr>
          <a:xfrm>
            <a:off x="10107161" y="5434850"/>
            <a:ext cx="1017165" cy="486725"/>
          </a:xfrm>
          <a:prstGeom prst="rect">
            <a:avLst/>
          </a:prstGeom>
          <a:solidFill>
            <a:schemeClr val="tx1">
              <a:lumMod val="8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78423BC-6D65-40B8-A1DE-5A9A4C8F6DF3}"/>
              </a:ext>
            </a:extLst>
          </p:cNvPr>
          <p:cNvSpPr/>
          <p:nvPr/>
        </p:nvSpPr>
        <p:spPr>
          <a:xfrm>
            <a:off x="11114627" y="5921575"/>
            <a:ext cx="1017165" cy="486725"/>
          </a:xfrm>
          <a:prstGeom prst="rect">
            <a:avLst/>
          </a:prstGeom>
          <a:solidFill>
            <a:schemeClr val="tx1">
              <a:lumMod val="8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D7979340-B31D-48CE-A871-0AD351D86331}"/>
              </a:ext>
            </a:extLst>
          </p:cNvPr>
          <p:cNvSpPr/>
          <p:nvPr/>
        </p:nvSpPr>
        <p:spPr>
          <a:xfrm>
            <a:off x="9065703" y="3991526"/>
            <a:ext cx="1042332" cy="45580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4CC2145-ED9D-4B04-8834-29219BFD56F5}"/>
              </a:ext>
            </a:extLst>
          </p:cNvPr>
          <p:cNvSpPr txBox="1"/>
          <p:nvPr/>
        </p:nvSpPr>
        <p:spPr>
          <a:xfrm>
            <a:off x="7197754" y="457788"/>
            <a:ext cx="4994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Identify relevant relationships &amp; correlations</a:t>
            </a:r>
          </a:p>
        </p:txBody>
      </p:sp>
    </p:spTree>
    <p:extLst>
      <p:ext uri="{BB962C8B-B14F-4D97-AF65-F5344CB8AC3E}">
        <p14:creationId xmlns:p14="http://schemas.microsoft.com/office/powerpoint/2010/main" val="2325154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4937AC9-8B78-4DF4-A90E-A1036A3FED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796954"/>
            <a:ext cx="12192000" cy="5977156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3AA41F92-FBB4-477C-A26E-3F8D562DBAD7}"/>
              </a:ext>
            </a:extLst>
          </p:cNvPr>
          <p:cNvSpPr txBox="1">
            <a:spLocks/>
          </p:cNvSpPr>
          <p:nvPr/>
        </p:nvSpPr>
        <p:spPr bwMode="auto">
          <a:xfrm>
            <a:off x="377505" y="127000"/>
            <a:ext cx="10747695" cy="6112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/>
              <a:t>Discovery Matrix:   </a:t>
            </a:r>
            <a:r>
              <a:rPr lang="en-US" sz="2800" b="1" dirty="0">
                <a:solidFill>
                  <a:srgbClr val="00B0F0"/>
                </a:solidFill>
              </a:rPr>
              <a:t>% Mix</a:t>
            </a:r>
          </a:p>
        </p:txBody>
      </p:sp>
    </p:spTree>
    <p:extLst>
      <p:ext uri="{BB962C8B-B14F-4D97-AF65-F5344CB8AC3E}">
        <p14:creationId xmlns:p14="http://schemas.microsoft.com/office/powerpoint/2010/main" val="3853828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11CAD37-E00D-4D2E-9F29-48438DF25F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38898"/>
            <a:ext cx="12192000" cy="5935211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48C8B059-6F19-4646-8CF7-6854D6A21174}"/>
              </a:ext>
            </a:extLst>
          </p:cNvPr>
          <p:cNvSpPr txBox="1">
            <a:spLocks/>
          </p:cNvSpPr>
          <p:nvPr/>
        </p:nvSpPr>
        <p:spPr bwMode="auto">
          <a:xfrm>
            <a:off x="377505" y="127000"/>
            <a:ext cx="10747695" cy="6112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/>
              <a:t>Discovery Matrix:   </a:t>
            </a:r>
            <a:r>
              <a:rPr lang="en-US" sz="2800" b="1" dirty="0">
                <a:solidFill>
                  <a:srgbClr val="00B0F0"/>
                </a:solidFill>
              </a:rPr>
              <a:t>% Mix vs. Quantity</a:t>
            </a:r>
          </a:p>
        </p:txBody>
      </p:sp>
    </p:spTree>
    <p:extLst>
      <p:ext uri="{BB962C8B-B14F-4D97-AF65-F5344CB8AC3E}">
        <p14:creationId xmlns:p14="http://schemas.microsoft.com/office/powerpoint/2010/main" val="1769081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4462CF-24FE-4D7E-8A7C-4F8C7151C3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6E7148-8CD3-419B-98CC-A76BD721CD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805342"/>
            <a:ext cx="12192000" cy="597832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893FCE3-A1E0-443A-B8AD-4B084E5D6B82}"/>
              </a:ext>
            </a:extLst>
          </p:cNvPr>
          <p:cNvSpPr/>
          <p:nvPr/>
        </p:nvSpPr>
        <p:spPr>
          <a:xfrm>
            <a:off x="176169" y="3028426"/>
            <a:ext cx="11945923" cy="41944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FDC5247-BA6F-41E5-A143-4134DF4A514E}"/>
              </a:ext>
            </a:extLst>
          </p:cNvPr>
          <p:cNvSpPr/>
          <p:nvPr/>
        </p:nvSpPr>
        <p:spPr>
          <a:xfrm>
            <a:off x="176168" y="5910045"/>
            <a:ext cx="11945923" cy="41944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1543336-E1DF-4F4D-9CD3-24E57BFBB39A}"/>
              </a:ext>
            </a:extLst>
          </p:cNvPr>
          <p:cNvSpPr txBox="1">
            <a:spLocks/>
          </p:cNvSpPr>
          <p:nvPr/>
        </p:nvSpPr>
        <p:spPr bwMode="auto">
          <a:xfrm>
            <a:off x="377505" y="127000"/>
            <a:ext cx="10747695" cy="6112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/>
              <a:t>Performance Dispersion</a:t>
            </a:r>
            <a:endParaRPr lang="en-US" sz="28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6900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4462CF-24FE-4D7E-8A7C-4F8C7151C3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AE771A-72FE-4F2C-B319-DAC39E9C1E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05343"/>
            <a:ext cx="12192000" cy="596876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3C49223-C578-4EA9-83EB-8F1DB9A23D70}"/>
              </a:ext>
            </a:extLst>
          </p:cNvPr>
          <p:cNvSpPr/>
          <p:nvPr/>
        </p:nvSpPr>
        <p:spPr>
          <a:xfrm>
            <a:off x="10184235" y="944810"/>
            <a:ext cx="2007765" cy="58293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ED4E995-B7B7-4D01-BEBE-9F0F98ECD771}"/>
              </a:ext>
            </a:extLst>
          </p:cNvPr>
          <p:cNvSpPr txBox="1">
            <a:spLocks/>
          </p:cNvSpPr>
          <p:nvPr/>
        </p:nvSpPr>
        <p:spPr bwMode="auto">
          <a:xfrm>
            <a:off x="377505" y="127000"/>
            <a:ext cx="10747695" cy="6112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/>
              <a:t>Average Stack</a:t>
            </a:r>
            <a:endParaRPr lang="en-US" sz="28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7562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Science Project 16x9">
  <a:themeElements>
    <a:clrScheme name="AcademicScience">
      <a:dk1>
        <a:srgbClr val="000000"/>
      </a:dk1>
      <a:lt1>
        <a:sysClr val="window" lastClr="FFFFFF"/>
      </a:lt1>
      <a:dk2>
        <a:srgbClr val="1B1B1B"/>
      </a:dk2>
      <a:lt2>
        <a:srgbClr val="E5E8E8"/>
      </a:lt2>
      <a:accent1>
        <a:srgbClr val="00B0EA"/>
      </a:accent1>
      <a:accent2>
        <a:srgbClr val="45AE22"/>
      </a:accent2>
      <a:accent3>
        <a:srgbClr val="FFFF00"/>
      </a:accent3>
      <a:accent4>
        <a:srgbClr val="F2760D"/>
      </a:accent4>
      <a:accent5>
        <a:srgbClr val="BB2B35"/>
      </a:accent5>
      <a:accent6>
        <a:srgbClr val="6C3CA2"/>
      </a:accent6>
      <a:hlink>
        <a:srgbClr val="00B0EA"/>
      </a:hlink>
      <a:folHlink>
        <a:srgbClr val="969696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0001060.potx" id="{B0D06C54-B873-49D2-AD73-EE9BB8599BFF}" vid="{334807F6-B3E0-4323-AC38-BDC7A606DAA1}"/>
    </a:ext>
  </a:extLst>
</a:theme>
</file>

<file path=ppt/theme/theme2.xml><?xml version="1.0" encoding="utf-8"?>
<a:theme xmlns:a="http://schemas.openxmlformats.org/drawingml/2006/main" name="Office Theme">
  <a:themeElements>
    <a:clrScheme name="AcademicScience">
      <a:dk1>
        <a:srgbClr val="000000"/>
      </a:dk1>
      <a:lt1>
        <a:sysClr val="window" lastClr="FFFFFF"/>
      </a:lt1>
      <a:dk2>
        <a:srgbClr val="1B1B1B"/>
      </a:dk2>
      <a:lt2>
        <a:srgbClr val="E5E8E8"/>
      </a:lt2>
      <a:accent1>
        <a:srgbClr val="00B0EA"/>
      </a:accent1>
      <a:accent2>
        <a:srgbClr val="45AE22"/>
      </a:accent2>
      <a:accent3>
        <a:srgbClr val="FFFF00"/>
      </a:accent3>
      <a:accent4>
        <a:srgbClr val="F2760D"/>
      </a:accent4>
      <a:accent5>
        <a:srgbClr val="BB2B35"/>
      </a:accent5>
      <a:accent6>
        <a:srgbClr val="6C3CA2"/>
      </a:accent6>
      <a:hlink>
        <a:srgbClr val="00B0EA"/>
      </a:hlink>
      <a:folHlink>
        <a:srgbClr val="969696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AcademicScience">
      <a:dk1>
        <a:srgbClr val="000000"/>
      </a:dk1>
      <a:lt1>
        <a:sysClr val="window" lastClr="FFFFFF"/>
      </a:lt1>
      <a:dk2>
        <a:srgbClr val="1B1B1B"/>
      </a:dk2>
      <a:lt2>
        <a:srgbClr val="E5E8E8"/>
      </a:lt2>
      <a:accent1>
        <a:srgbClr val="00B0EA"/>
      </a:accent1>
      <a:accent2>
        <a:srgbClr val="45AE22"/>
      </a:accent2>
      <a:accent3>
        <a:srgbClr val="FFFF00"/>
      </a:accent3>
      <a:accent4>
        <a:srgbClr val="F2760D"/>
      </a:accent4>
      <a:accent5>
        <a:srgbClr val="BB2B35"/>
      </a:accent5>
      <a:accent6>
        <a:srgbClr val="6C3CA2"/>
      </a:accent6>
      <a:hlink>
        <a:srgbClr val="00B0EA"/>
      </a:hlink>
      <a:folHlink>
        <a:srgbClr val="969696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Science project presentation (widescreen)</Template>
  <TotalTime>539</TotalTime>
  <Words>434</Words>
  <Application>Microsoft Office PowerPoint</Application>
  <PresentationFormat>Widescreen</PresentationFormat>
  <Paragraphs>153</Paragraphs>
  <Slides>14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Wingdings</vt:lpstr>
      <vt:lpstr>Science Project 16x9</vt:lpstr>
      <vt:lpstr>Quinta De Soalheiro: Chief Oenologist</vt:lpstr>
      <vt:lpstr>PowerPoint Presentation</vt:lpstr>
      <vt:lpstr>PowerPoint Presentation</vt:lpstr>
      <vt:lpstr>Jake – Chief Oenologist</vt:lpstr>
      <vt:lpstr>Discovery Matrix:   Qty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Machine Learning – Clustering Algorithm with 3 Features</vt:lpstr>
      <vt:lpstr>Machine Learning – Clustering with All Features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Science Project Title</dc:title>
  <dc:creator>Garet Douglass</dc:creator>
  <cp:lastModifiedBy>Jake Clifton</cp:lastModifiedBy>
  <cp:revision>40</cp:revision>
  <dcterms:created xsi:type="dcterms:W3CDTF">2020-08-13T23:49:07Z</dcterms:created>
  <dcterms:modified xsi:type="dcterms:W3CDTF">2020-08-18T17:31:02Z</dcterms:modified>
</cp:coreProperties>
</file>